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</p:sldMasterIdLst>
  <p:notesMasterIdLst>
    <p:notesMasterId r:id="rId10"/>
  </p:notesMasterIdLst>
  <p:handoutMasterIdLst>
    <p:handoutMasterId r:id="rId11"/>
  </p:handoutMasterIdLst>
  <p:sldIdLst>
    <p:sldId id="346" r:id="rId3"/>
    <p:sldId id="338" r:id="rId4"/>
    <p:sldId id="330" r:id="rId5"/>
    <p:sldId id="331" r:id="rId6"/>
    <p:sldId id="332" r:id="rId7"/>
    <p:sldId id="339" r:id="rId8"/>
    <p:sldId id="347" r:id="rId9"/>
  </p:sldIdLst>
  <p:sldSz cx="13004800" cy="9753600"/>
  <p:notesSz cx="7099300" cy="102346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800" kern="1200">
        <a:solidFill>
          <a:srgbClr val="000000"/>
        </a:solidFill>
        <a:latin typeface="Gill Sans" charset="0"/>
        <a:ea typeface="小塚ゴシック Pr6N EL" charset="0"/>
        <a:cs typeface="小塚ゴシック Pr6N EL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3800" kern="1200">
        <a:solidFill>
          <a:srgbClr val="000000"/>
        </a:solidFill>
        <a:latin typeface="Gill Sans" charset="0"/>
        <a:ea typeface="小塚ゴシック Pr6N EL" charset="0"/>
        <a:cs typeface="小塚ゴシック Pr6N EL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3800" kern="1200">
        <a:solidFill>
          <a:srgbClr val="000000"/>
        </a:solidFill>
        <a:latin typeface="Gill Sans" charset="0"/>
        <a:ea typeface="小塚ゴシック Pr6N EL" charset="0"/>
        <a:cs typeface="小塚ゴシック Pr6N EL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3800" kern="1200">
        <a:solidFill>
          <a:srgbClr val="000000"/>
        </a:solidFill>
        <a:latin typeface="Gill Sans" charset="0"/>
        <a:ea typeface="小塚ゴシック Pr6N EL" charset="0"/>
        <a:cs typeface="小塚ゴシック Pr6N EL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3800" kern="1200">
        <a:solidFill>
          <a:srgbClr val="000000"/>
        </a:solidFill>
        <a:latin typeface="Gill Sans" charset="0"/>
        <a:ea typeface="小塚ゴシック Pr6N EL" charset="0"/>
        <a:cs typeface="小塚ゴシック Pr6N EL" charset="0"/>
        <a:sym typeface="Gill Sans" charset="0"/>
      </a:defRPr>
    </a:lvl5pPr>
    <a:lvl6pPr marL="2286000" algn="l" defTabSz="914400" rtl="0" eaLnBrk="1" latinLnBrk="0" hangingPunct="1">
      <a:defRPr sz="3800" kern="1200">
        <a:solidFill>
          <a:srgbClr val="000000"/>
        </a:solidFill>
        <a:latin typeface="Gill Sans" charset="0"/>
        <a:ea typeface="小塚ゴシック Pr6N EL" charset="0"/>
        <a:cs typeface="小塚ゴシック Pr6N EL" charset="0"/>
        <a:sym typeface="Gill Sans" charset="0"/>
      </a:defRPr>
    </a:lvl6pPr>
    <a:lvl7pPr marL="2743200" algn="l" defTabSz="914400" rtl="0" eaLnBrk="1" latinLnBrk="0" hangingPunct="1">
      <a:defRPr sz="3800" kern="1200">
        <a:solidFill>
          <a:srgbClr val="000000"/>
        </a:solidFill>
        <a:latin typeface="Gill Sans" charset="0"/>
        <a:ea typeface="小塚ゴシック Pr6N EL" charset="0"/>
        <a:cs typeface="小塚ゴシック Pr6N EL" charset="0"/>
        <a:sym typeface="Gill Sans" charset="0"/>
      </a:defRPr>
    </a:lvl7pPr>
    <a:lvl8pPr marL="3200400" algn="l" defTabSz="914400" rtl="0" eaLnBrk="1" latinLnBrk="0" hangingPunct="1">
      <a:defRPr sz="3800" kern="1200">
        <a:solidFill>
          <a:srgbClr val="000000"/>
        </a:solidFill>
        <a:latin typeface="Gill Sans" charset="0"/>
        <a:ea typeface="小塚ゴシック Pr6N EL" charset="0"/>
        <a:cs typeface="小塚ゴシック Pr6N EL" charset="0"/>
        <a:sym typeface="Gill Sans" charset="0"/>
      </a:defRPr>
    </a:lvl8pPr>
    <a:lvl9pPr marL="3657600" algn="l" defTabSz="914400" rtl="0" eaLnBrk="1" latinLnBrk="0" hangingPunct="1">
      <a:defRPr sz="3800" kern="1200">
        <a:solidFill>
          <a:srgbClr val="000000"/>
        </a:solidFill>
        <a:latin typeface="Gill Sans" charset="0"/>
        <a:ea typeface="小塚ゴシック Pr6N EL" charset="0"/>
        <a:cs typeface="小塚ゴシック Pr6N EL" charset="0"/>
        <a:sym typeface="Gill Sans" charset="0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DE794454-5509-4C30-BCFE-9E820470D130}">
          <p14:sldIdLst>
            <p14:sldId id="346"/>
          </p14:sldIdLst>
        </p14:section>
        <p14:section name="Sección sin título" id="{766DB8FC-220B-469B-A1EB-7889839EDF79}">
          <p14:sldIdLst>
            <p14:sldId id="338"/>
            <p14:sldId id="330"/>
            <p14:sldId id="331"/>
            <p14:sldId id="332"/>
            <p14:sldId id="339"/>
            <p14:sldId id="34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7829" autoAdjust="0"/>
  </p:normalViewPr>
  <p:slideViewPr>
    <p:cSldViewPr>
      <p:cViewPr>
        <p:scale>
          <a:sx n="60" d="100"/>
          <a:sy n="60" d="100"/>
        </p:scale>
        <p:origin x="-2256" y="-630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B3C2E07C-E6E6-42F5-A6A0-A297B9B4F150}" type="datetimeFigureOut">
              <a:rPr lang="es-ES" smtClean="0"/>
              <a:t>11/11/2013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385B3C09-CB9F-4E00-8CBF-7D11C2F1C5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5744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D32F65C0-DAD1-4B53-B2AD-0767153B0D57}" type="datetimeFigureOut">
              <a:rPr lang="es-ES" smtClean="0"/>
              <a:t>11/11/2013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407D9B18-B1F7-4DF2-A3FB-12F6FC162D0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2582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0FFE2-914B-4B88-B532-62FFBDAF5C4D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0FFE2-914B-4B88-B532-62FFBDAF5C4D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1949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sz="11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0FFE2-914B-4B88-B532-62FFBDAF5C4D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0FFE2-914B-4B88-B532-62FFBDAF5C4D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0FFE2-914B-4B88-B532-62FFBDAF5C4D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0FFE2-914B-4B88-B532-62FFBDAF5C4D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0FFE2-914B-4B88-B532-62FFBDAF5C4D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4252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9897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4475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753600" y="2276475"/>
            <a:ext cx="3251200" cy="64357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0" y="2276475"/>
            <a:ext cx="960120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9288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6D40D-6319-4967-9018-1F916C9C91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47849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0AA61-AFBC-41C8-82E2-38EA0924809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7134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F89A5-349E-49AA-9293-71C4A055E93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961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D6818-312F-487A-896D-64BD7155755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2800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9CC6C-2A21-4A40-A3A9-C60D0353920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7925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B4751-0512-480D-AE14-9F5BB26B190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407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FF24A-65D5-4ABD-95DB-03EDE2AD292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91017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DC52B-42E9-4E00-8CA9-67B28D51138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150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8387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 MT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4BCE2-D8B2-4CCA-89D3-737157B1C75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26143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7073D-0CA4-4548-A73B-F06A1E07625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6095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0EE0-71DC-4AA9-AB23-58FAD6108E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4077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59659977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6040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42918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213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125623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87786711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Gill Sans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336661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4216400"/>
            <a:ext cx="130048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 MT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  <a:sym typeface="Gill Sans MT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Gill Sans MT" charset="0"/>
          <a:ea typeface="小塚ゴシック Pr6N EL" charset="0"/>
          <a:cs typeface="小塚ゴシック Pr6N EL" charset="0"/>
          <a:sym typeface="Gill Sans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Gill Sans MT" charset="0"/>
          <a:ea typeface="小塚ゴシック Pr6N EL" charset="0"/>
          <a:cs typeface="小塚ゴシック Pr6N EL" charset="0"/>
          <a:sym typeface="Gill Sans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Gill Sans MT" charset="0"/>
          <a:ea typeface="小塚ゴシック Pr6N EL" charset="0"/>
          <a:cs typeface="小塚ゴシック Pr6N EL" charset="0"/>
          <a:sym typeface="Gill Sans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Gill Sans MT" charset="0"/>
          <a:ea typeface="小塚ゴシック Pr6N EL" charset="0"/>
          <a:cs typeface="小塚ゴシック Pr6N EL" charset="0"/>
          <a:sym typeface="Gill Sans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Gill Sans MT" charset="0"/>
          <a:ea typeface="小塚ゴシック Pr6N EL" charset="0"/>
          <a:cs typeface="小塚ゴシック Pr6N EL" charset="0"/>
          <a:sym typeface="Gill Sans M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Gill Sans MT" charset="0"/>
          <a:ea typeface="小塚ゴシック Pr6N EL" charset="0"/>
          <a:cs typeface="小塚ゴシック Pr6N EL" charset="0"/>
          <a:sym typeface="Gill Sans M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Gill Sans MT" charset="0"/>
          <a:ea typeface="小塚ゴシック Pr6N EL" charset="0"/>
          <a:cs typeface="小塚ゴシック Pr6N EL" charset="0"/>
          <a:sym typeface="Gill Sans M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6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Gill Sans MT" charset="0"/>
          <a:ea typeface="小塚ゴシック Pr6N EL" charset="0"/>
          <a:cs typeface="小塚ゴシック Pr6N EL" charset="0"/>
          <a:sym typeface="Gill Sans MT" charset="0"/>
        </a:defRPr>
      </a:lvl9pPr>
    </p:titleStyle>
    <p:bodyStyle>
      <a:lvl1pPr marL="889000" indent="-571500" algn="ctr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277350"/>
            <a:ext cx="13004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Line 2"/>
          <p:cNvSpPr>
            <a:spLocks noChangeShapeType="1"/>
          </p:cNvSpPr>
          <p:nvPr/>
        </p:nvSpPr>
        <p:spPr bwMode="auto">
          <a:xfrm rot="10800000" flipH="1">
            <a:off x="635000" y="1839913"/>
            <a:ext cx="11734800" cy="1587"/>
          </a:xfrm>
          <a:prstGeom prst="line">
            <a:avLst/>
          </a:prstGeom>
          <a:noFill/>
          <a:ln w="12700">
            <a:solidFill>
              <a:srgbClr val="A7AAA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s-ES"/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6343650" y="9326563"/>
            <a:ext cx="3175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solidFill>
                  <a:srgbClr val="0D4C92"/>
                </a:solidFill>
                <a:latin typeface="+mj-lt"/>
                <a:ea typeface="Gill Sans" charset="0"/>
                <a:cs typeface="Gill Sans" charset="0"/>
              </a:defRPr>
            </a:lvl1pPr>
            <a:lvl2pPr algn="l">
              <a:defRPr sz="1200">
                <a:solidFill>
                  <a:schemeClr val="tx1"/>
                </a:solidFill>
                <a:latin typeface="+mj-lt"/>
              </a:defRPr>
            </a:lvl2pPr>
            <a:lvl3pPr algn="l">
              <a:defRPr sz="1200">
                <a:solidFill>
                  <a:schemeClr val="tx1"/>
                </a:solidFill>
                <a:latin typeface="+mj-lt"/>
              </a:defRPr>
            </a:lvl3pPr>
            <a:lvl4pPr algn="l">
              <a:defRPr sz="1200">
                <a:solidFill>
                  <a:schemeClr val="tx1"/>
                </a:solidFill>
                <a:latin typeface="+mj-lt"/>
              </a:defRPr>
            </a:lvl4pPr>
            <a:lvl5pPr algn="l">
              <a:defRPr sz="1200">
                <a:solidFill>
                  <a:schemeClr val="tx1"/>
                </a:solidFill>
                <a:latin typeface="+mj-lt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j-lt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j-lt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j-lt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j-lt"/>
              </a:defRPr>
            </a:lvl9pPr>
          </a:lstStyle>
          <a:p>
            <a:pPr>
              <a:defRPr/>
            </a:pPr>
            <a:fld id="{8827CC17-8433-491E-B0EE-AB4D811AED8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pic>
        <p:nvPicPr>
          <p:cNvPr id="3077" name="Picture 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0800">
          <a:solidFill>
            <a:srgbClr val="707272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0800">
          <a:solidFill>
            <a:srgbClr val="707272"/>
          </a:solidFill>
          <a:latin typeface="Gill Sans" charset="0"/>
          <a:ea typeface="小塚ゴシック Pr6N EL" charset="0"/>
          <a:cs typeface="小塚ゴシック Pr6N EL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0800">
          <a:solidFill>
            <a:srgbClr val="707272"/>
          </a:solidFill>
          <a:latin typeface="Gill Sans" charset="0"/>
          <a:ea typeface="小塚ゴシック Pr6N EL" charset="0"/>
          <a:cs typeface="小塚ゴシック Pr6N EL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0800">
          <a:solidFill>
            <a:srgbClr val="707272"/>
          </a:solidFill>
          <a:latin typeface="Gill Sans" charset="0"/>
          <a:ea typeface="小塚ゴシック Pr6N EL" charset="0"/>
          <a:cs typeface="小塚ゴシック Pr6N EL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0800">
          <a:solidFill>
            <a:srgbClr val="707272"/>
          </a:solidFill>
          <a:latin typeface="Gill Sans" charset="0"/>
          <a:ea typeface="小塚ゴシック Pr6N EL" charset="0"/>
          <a:cs typeface="小塚ゴシック Pr6N EL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10800">
          <a:solidFill>
            <a:srgbClr val="707272"/>
          </a:solidFill>
          <a:latin typeface="Gill Sans" charset="0"/>
          <a:ea typeface="小塚ゴシック Pr6N EL" charset="0"/>
          <a:cs typeface="小塚ゴシック Pr6N EL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10800">
          <a:solidFill>
            <a:srgbClr val="707272"/>
          </a:solidFill>
          <a:latin typeface="Gill Sans" charset="0"/>
          <a:ea typeface="小塚ゴシック Pr6N EL" charset="0"/>
          <a:cs typeface="小塚ゴシック Pr6N EL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10800">
          <a:solidFill>
            <a:srgbClr val="707272"/>
          </a:solidFill>
          <a:latin typeface="Gill Sans" charset="0"/>
          <a:ea typeface="小塚ゴシック Pr6N EL" charset="0"/>
          <a:cs typeface="小塚ゴシック Pr6N EL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10800">
          <a:solidFill>
            <a:srgbClr val="707272"/>
          </a:solidFill>
          <a:latin typeface="Gill Sans" charset="0"/>
          <a:ea typeface="小塚ゴシック Pr6N EL" charset="0"/>
          <a:cs typeface="小塚ゴシック Pr6N EL" charset="0"/>
          <a:sym typeface="Gill Sans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333333"/>
          </a:solidFill>
          <a:latin typeface="+mn-lt"/>
          <a:ea typeface="+mn-ea"/>
          <a:cs typeface="+mn-cs"/>
          <a:sym typeface="Gill Sans MT" pitchFamily="34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A7AAAB"/>
          </a:solidFill>
          <a:latin typeface="+mn-lt"/>
          <a:ea typeface="+mn-ea"/>
          <a:cs typeface="+mn-cs"/>
          <a:sym typeface="Gill Sans MT" pitchFamily="34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A7AAAB"/>
          </a:solidFill>
          <a:latin typeface="+mn-lt"/>
          <a:ea typeface="+mn-ea"/>
          <a:cs typeface="+mn-cs"/>
          <a:sym typeface="Gill Sans MT" pitchFamily="34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A7AAAB"/>
          </a:solidFill>
          <a:latin typeface="+mn-lt"/>
          <a:ea typeface="+mn-ea"/>
          <a:cs typeface="+mn-cs"/>
          <a:sym typeface="Gill Sans MT" pitchFamily="34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A7AAAB"/>
          </a:solidFill>
          <a:latin typeface="+mn-lt"/>
          <a:ea typeface="+mn-ea"/>
          <a:cs typeface="+mn-cs"/>
          <a:sym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A7AAAB"/>
          </a:solidFill>
          <a:latin typeface="+mn-lt"/>
          <a:ea typeface="+mn-ea"/>
          <a:cs typeface="+mn-cs"/>
          <a:sym typeface="Gill Sans M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A7AAAB"/>
          </a:solidFill>
          <a:latin typeface="+mn-lt"/>
          <a:ea typeface="+mn-ea"/>
          <a:cs typeface="+mn-cs"/>
          <a:sym typeface="Gill Sans M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A7AAAB"/>
          </a:solidFill>
          <a:latin typeface="+mn-lt"/>
          <a:ea typeface="+mn-ea"/>
          <a:cs typeface="+mn-cs"/>
          <a:sym typeface="Gill Sans M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A7AAAB"/>
          </a:solidFill>
          <a:latin typeface="+mn-lt"/>
          <a:ea typeface="+mn-ea"/>
          <a:cs typeface="+mn-cs"/>
          <a:sym typeface="Gill Sans MT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928" y="-38944"/>
            <a:ext cx="13094966" cy="982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06" y="8256375"/>
            <a:ext cx="12497613" cy="144353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0" y="409646"/>
            <a:ext cx="7424102" cy="6310559"/>
          </a:xfrm>
          <a:prstGeom prst="rect">
            <a:avLst/>
          </a:prstGeom>
        </p:spPr>
        <p:txBody>
          <a:bodyPr lIns="130046" tIns="65023" rIns="130046" bIns="65023"/>
          <a:lstStyle/>
          <a:p>
            <a:pPr defTabSz="1300460" fontAlgn="auto">
              <a:spcAft>
                <a:spcPts val="0"/>
              </a:spcAft>
              <a:defRPr/>
            </a:pPr>
            <a:endParaRPr lang="es-ES" sz="5100" b="1" cap="sm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defTabSz="1300460" fontAlgn="auto">
              <a:spcAft>
                <a:spcPts val="0"/>
              </a:spcAft>
              <a:defRPr/>
            </a:pPr>
            <a:r>
              <a:rPr lang="es-ES" sz="46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Unidad Técnica </a:t>
            </a:r>
          </a:p>
          <a:p>
            <a:pPr defTabSz="1300460" fontAlgn="auto">
              <a:spcAft>
                <a:spcPts val="0"/>
              </a:spcAft>
              <a:defRPr/>
            </a:pPr>
            <a:r>
              <a:rPr lang="es-ES" sz="51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Finanzas </a:t>
            </a:r>
            <a:r>
              <a:rPr lang="es-ES" sz="5100" b="1" cap="sm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Públicas</a:t>
            </a:r>
            <a:endParaRPr lang="es-ES" sz="5100" b="1" cap="sm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defTabSz="1300460" fontAlgn="auto">
              <a:spcAft>
                <a:spcPts val="0"/>
              </a:spcAft>
              <a:defRPr/>
            </a:pPr>
            <a:endParaRPr lang="es-ES" sz="5100" b="1" cap="sm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469307" y="5184034"/>
            <a:ext cx="6190537" cy="1300867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Madrid</a:t>
            </a:r>
            <a:r>
              <a:rPr lang="es-E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s-E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noviembre </a:t>
            </a:r>
            <a:r>
              <a:rPr lang="es-E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2013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38853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9752" y="1060376"/>
            <a:ext cx="11703050" cy="1625600"/>
          </a:xfrm>
        </p:spPr>
        <p:txBody>
          <a:bodyPr lIns="130046" tIns="65023" rIns="130046" bIns="65023"/>
          <a:lstStyle/>
          <a:p>
            <a:r>
              <a:rPr lang="es-E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FINANZAS PÚBLICAS</a:t>
            </a:r>
          </a:p>
        </p:txBody>
      </p:sp>
      <p:sp>
        <p:nvSpPr>
          <p:cNvPr id="6" name="2 Marcador de contenido"/>
          <p:cNvSpPr>
            <a:spLocks noGrp="1"/>
          </p:cNvSpPr>
          <p:nvPr>
            <p:ph sz="quarter" idx="1"/>
          </p:nvPr>
        </p:nvSpPr>
        <p:spPr>
          <a:xfrm>
            <a:off x="204843" y="1924472"/>
            <a:ext cx="8370058" cy="5760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30046" tIns="65023" rIns="130046" bIns="65023">
            <a:no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</a:rPr>
              <a:t>Contexto  </a:t>
            </a:r>
            <a:endParaRPr lang="es-ES" sz="2800" b="1" dirty="0">
              <a:solidFill>
                <a:schemeClr val="tx1"/>
              </a:solidFill>
            </a:endParaRPr>
          </a:p>
          <a:p>
            <a:endParaRPr lang="es-ES" sz="2800" dirty="0">
              <a:solidFill>
                <a:schemeClr val="tx1"/>
              </a:solidFill>
            </a:endParaRPr>
          </a:p>
          <a:p>
            <a:endParaRPr lang="es-ES" sz="2800" dirty="0">
              <a:solidFill>
                <a:schemeClr val="tx1"/>
              </a:solidFill>
            </a:endParaRPr>
          </a:p>
          <a:p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85257" y="2589886"/>
            <a:ext cx="1282206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>
                <a:latin typeface="Gill Sans MT" pitchFamily="34" charset="0"/>
              </a:rPr>
              <a:t>Situación AL: baja presión tributaria, sistema fiscal poco redistributivo, bases contribuyentes estrechas, evasión fiscal y escasa calidad gasto público.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>
                <a:latin typeface="Gill Sans MT" pitchFamily="34" charset="0"/>
              </a:rPr>
              <a:t>Recoge avances y lecciones de la primera fase de </a:t>
            </a:r>
            <a:r>
              <a:rPr lang="es-ES" sz="2400" dirty="0" err="1">
                <a:latin typeface="Gill Sans MT" pitchFamily="34" charset="0"/>
              </a:rPr>
              <a:t>EUROsociAL</a:t>
            </a:r>
            <a:r>
              <a:rPr lang="es-ES" sz="2400" dirty="0">
                <a:latin typeface="Gill Sans MT" pitchFamily="34" charset="0"/>
              </a:rPr>
              <a:t>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>
                <a:latin typeface="Gill Sans MT" pitchFamily="34" charset="0"/>
              </a:rPr>
              <a:t>Políticas fiscales y manejo finanzas publicas en nueva agenda cohesión social UE-LAC desde 2004.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>
                <a:latin typeface="Gill Sans MT" pitchFamily="34" charset="0"/>
              </a:rPr>
              <a:t>Ámbito decisivo en el futuro de la cooperación europea: movilización recursos domésticos y gestión de finanzas públicas [COM(2013) 531 final]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>
                <a:latin typeface="Gill Sans MT" pitchFamily="34" charset="0"/>
              </a:rPr>
              <a:t>Políticas fiscales están muy presentes en la agenda internacional (OCDE, G-20, Eficacia ayuda)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s-ES" sz="2400" dirty="0" smtClean="0"/>
          </a:p>
          <a:p>
            <a:pPr marL="571500" indent="-571500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s-E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214286" y="5884912"/>
            <a:ext cx="8370058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30046" tIns="65023" rIns="130046" bIns="65023">
            <a:noAutofit/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  <a:sym typeface="Gill Sans MT" pitchFamily="34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  <a:sym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  <a:sym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  <a:sym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  <a:sym typeface="Gill Sans M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  <a:sym typeface="Gill Sans 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  <a:sym typeface="Gill Sans 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  <a:sym typeface="Gill Sans 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lt1"/>
                </a:solidFill>
                <a:latin typeface="+mn-lt"/>
                <a:ea typeface="+mn-ea"/>
                <a:cs typeface="+mn-cs"/>
                <a:sym typeface="Gill Sans MT" charset="0"/>
              </a:defRPr>
            </a:lvl9pPr>
          </a:lstStyle>
          <a:p>
            <a:r>
              <a:rPr lang="es-ES" sz="2800" b="1" kern="0" dirty="0" smtClean="0">
                <a:solidFill>
                  <a:schemeClr val="tx1"/>
                </a:solidFill>
              </a:rPr>
              <a:t>Objetivos estratégicos</a:t>
            </a:r>
          </a:p>
          <a:p>
            <a:endParaRPr lang="es-ES" sz="2800" kern="0" dirty="0" smtClean="0">
              <a:solidFill>
                <a:schemeClr val="tx1"/>
              </a:solidFill>
            </a:endParaRPr>
          </a:p>
          <a:p>
            <a:endParaRPr lang="es-ES" sz="2800" kern="0" dirty="0" smtClean="0">
              <a:solidFill>
                <a:schemeClr val="tx1"/>
              </a:solidFill>
            </a:endParaRPr>
          </a:p>
          <a:p>
            <a:endParaRPr lang="es-ES" sz="2800" kern="0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82734" y="6465936"/>
            <a:ext cx="1282206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>
                <a:latin typeface="+mn-lt"/>
              </a:rPr>
              <a:t>Mayor eficiencia recaudatoria y lucha contra la evasión fiscal para </a:t>
            </a:r>
            <a:r>
              <a:rPr lang="es-ES" sz="2400" dirty="0" smtClean="0">
                <a:latin typeface="+mn-lt"/>
              </a:rPr>
              <a:t>movilizar </a:t>
            </a:r>
            <a:r>
              <a:rPr lang="es-ES" sz="2400" dirty="0">
                <a:latin typeface="+mn-lt"/>
              </a:rPr>
              <a:t>recursos internos. 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>
                <a:latin typeface="+mn-lt"/>
              </a:rPr>
              <a:t>Mayor calidad del gasto, tanto en su asignación como en su eficacia. 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>
                <a:latin typeface="+mn-lt"/>
              </a:rPr>
              <a:t>Mayor Cultura Fiscal que permita avanzar en la idea de ciudadanía.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>
                <a:latin typeface="+mn-lt"/>
              </a:rPr>
              <a:t>Apoyar la gestión pública moderna, transparente y flexible. 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s-ES" sz="2400" dirty="0">
                <a:latin typeface="+mn-lt"/>
              </a:rPr>
              <a:t>Mejorar la gobernabilidad fiscal y la creación de espacio fiscal suficiente para financiar políticas de estado que refuercen la inclusión social</a:t>
            </a:r>
          </a:p>
        </p:txBody>
      </p:sp>
    </p:spTree>
    <p:extLst>
      <p:ext uri="{BB962C8B-B14F-4D97-AF65-F5344CB8AC3E}">
        <p14:creationId xmlns:p14="http://schemas.microsoft.com/office/powerpoint/2010/main" val="94846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1991" y="1132384"/>
            <a:ext cx="13004800" cy="720080"/>
          </a:xfrm>
        </p:spPr>
        <p:txBody>
          <a:bodyPr lIns="130046" tIns="65023" rIns="130046" bIns="65023">
            <a:noAutofit/>
          </a:bodyPr>
          <a:lstStyle/>
          <a:p>
            <a:r>
              <a:rPr lang="es-E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Mejora de la vinculación </a:t>
            </a:r>
            <a:r>
              <a:rPr lang="es-E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plan-presupuesto</a:t>
            </a:r>
            <a:r>
              <a:rPr lang="es-E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de la </a:t>
            </a:r>
            <a:r>
              <a:rPr lang="es-E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evaluación</a:t>
            </a:r>
            <a:endParaRPr lang="es-ES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872208"/>
            <a:ext cx="13004800" cy="7397080"/>
          </a:xfrm>
        </p:spPr>
        <p:txBody>
          <a:bodyPr lIns="130046" tIns="65023" rIns="130046" bIns="65023">
            <a:normAutofit/>
          </a:bodyPr>
          <a:lstStyle/>
          <a:p>
            <a:r>
              <a:rPr lang="es-ES" sz="2600" b="1" dirty="0" smtClean="0"/>
              <a:t>Países</a:t>
            </a:r>
            <a:r>
              <a:rPr lang="es-ES" sz="2600" dirty="0" smtClean="0"/>
              <a:t>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s-ES" sz="2200" i="1" dirty="0" smtClean="0">
                <a:solidFill>
                  <a:schemeClr val="tx1"/>
                </a:solidFill>
              </a:rPr>
              <a:t>Participantes </a:t>
            </a:r>
            <a:r>
              <a:rPr lang="es-ES" sz="2200" dirty="0" smtClean="0">
                <a:solidFill>
                  <a:schemeClr val="tx1"/>
                </a:solidFill>
              </a:rPr>
              <a:t>(12): Bolivia, </a:t>
            </a:r>
            <a:r>
              <a:rPr lang="es-ES" sz="2200" dirty="0">
                <a:solidFill>
                  <a:schemeClr val="tx1"/>
                </a:solidFill>
              </a:rPr>
              <a:t>Brasil, </a:t>
            </a:r>
            <a:r>
              <a:rPr lang="es-ES" sz="2200" dirty="0" smtClean="0">
                <a:solidFill>
                  <a:schemeClr val="tx1"/>
                </a:solidFill>
              </a:rPr>
              <a:t>Colombia, Costa </a:t>
            </a:r>
            <a:r>
              <a:rPr lang="es-ES" sz="2200" dirty="0">
                <a:solidFill>
                  <a:schemeClr val="tx1"/>
                </a:solidFill>
              </a:rPr>
              <a:t>Rica, Ecuador, </a:t>
            </a:r>
            <a:r>
              <a:rPr lang="es-ES" sz="2200" dirty="0" smtClean="0">
                <a:solidFill>
                  <a:schemeClr val="tx1"/>
                </a:solidFill>
              </a:rPr>
              <a:t>El </a:t>
            </a:r>
            <a:r>
              <a:rPr lang="es-ES" sz="2200" dirty="0">
                <a:solidFill>
                  <a:schemeClr val="tx1"/>
                </a:solidFill>
              </a:rPr>
              <a:t>Salvador, </a:t>
            </a:r>
            <a:r>
              <a:rPr lang="es-ES" sz="2200" dirty="0" smtClean="0">
                <a:solidFill>
                  <a:schemeClr val="tx1"/>
                </a:solidFill>
              </a:rPr>
              <a:t>Guatemala, </a:t>
            </a:r>
            <a:r>
              <a:rPr lang="es-ES" sz="2200" dirty="0">
                <a:solidFill>
                  <a:schemeClr val="tx1"/>
                </a:solidFill>
              </a:rPr>
              <a:t>Honduras, Panamá</a:t>
            </a:r>
            <a:r>
              <a:rPr lang="es-ES" sz="2200" dirty="0" smtClean="0">
                <a:solidFill>
                  <a:schemeClr val="tx1"/>
                </a:solidFill>
              </a:rPr>
              <a:t>, </a:t>
            </a:r>
            <a:r>
              <a:rPr lang="es-ES" sz="2200" dirty="0">
                <a:solidFill>
                  <a:schemeClr val="tx1"/>
                </a:solidFill>
              </a:rPr>
              <a:t>Paraguay, Perú</a:t>
            </a:r>
            <a:r>
              <a:rPr lang="es-ES" sz="2200" dirty="0" smtClean="0">
                <a:solidFill>
                  <a:schemeClr val="tx1"/>
                </a:solidFill>
              </a:rPr>
              <a:t>, Uruguay.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s-ES" sz="2200" i="1" dirty="0" smtClean="0">
                <a:solidFill>
                  <a:schemeClr val="tx1"/>
                </a:solidFill>
              </a:rPr>
              <a:t>Experiencias de interés</a:t>
            </a:r>
            <a:r>
              <a:rPr lang="es-ES" sz="2200" dirty="0" smtClean="0">
                <a:solidFill>
                  <a:schemeClr val="tx1"/>
                </a:solidFill>
              </a:rPr>
              <a:t>: Uruguay, España, Ecuador, Costa Rica, Brasil</a:t>
            </a:r>
          </a:p>
          <a:p>
            <a:pPr marL="342900" lvl="1" indent="-342900"/>
            <a:r>
              <a:rPr lang="es-ES" sz="2600" b="1" dirty="0" smtClean="0">
                <a:solidFill>
                  <a:schemeClr val="tx1"/>
                </a:solidFill>
              </a:rPr>
              <a:t>Lineamientos </a:t>
            </a:r>
            <a:r>
              <a:rPr lang="es-ES" sz="2600" b="1" dirty="0">
                <a:solidFill>
                  <a:schemeClr val="tx1"/>
                </a:solidFill>
              </a:rPr>
              <a:t>estratégicos: 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>
                <a:solidFill>
                  <a:schemeClr val="tx1"/>
                </a:solidFill>
              </a:rPr>
              <a:t>Articulación </a:t>
            </a:r>
            <a:r>
              <a:rPr lang="es-ES" sz="2200" dirty="0">
                <a:solidFill>
                  <a:schemeClr val="tx1"/>
                </a:solidFill>
              </a:rPr>
              <a:t>y coordinación de los Planes Nacionales, Sectoriales y Regionales al Presupuesto Público, </a:t>
            </a:r>
            <a:endParaRPr lang="es-ES" sz="2200" dirty="0" smtClean="0">
              <a:solidFill>
                <a:schemeClr val="tx1"/>
              </a:solidFill>
            </a:endParaRP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>
                <a:solidFill>
                  <a:schemeClr val="tx1"/>
                </a:solidFill>
              </a:rPr>
              <a:t>Incorporación </a:t>
            </a:r>
            <a:r>
              <a:rPr lang="es-ES" sz="2200" dirty="0">
                <a:solidFill>
                  <a:schemeClr val="tx1"/>
                </a:solidFill>
              </a:rPr>
              <a:t>de las evaluaciones y de sus resultados a los procesos de planificación, presupuestación y seguimiento. </a:t>
            </a:r>
          </a:p>
          <a:p>
            <a:r>
              <a:rPr lang="es-ES" b="1" dirty="0">
                <a:solidFill>
                  <a:schemeClr val="tx1"/>
                </a:solidFill>
              </a:rPr>
              <a:t>Avances / resultados</a:t>
            </a:r>
            <a:r>
              <a:rPr lang="es-ES" dirty="0">
                <a:solidFill>
                  <a:schemeClr val="tx1"/>
                </a:solidFill>
              </a:rPr>
              <a:t>: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sz="2200" dirty="0">
                <a:solidFill>
                  <a:schemeClr val="tx1"/>
                </a:solidFill>
              </a:rPr>
              <a:t>Nuevas capacidades del </a:t>
            </a:r>
            <a:r>
              <a:rPr lang="es-ES" sz="2200" i="1" dirty="0">
                <a:solidFill>
                  <a:schemeClr val="tx1"/>
                </a:solidFill>
              </a:rPr>
              <a:t>staff</a:t>
            </a:r>
            <a:r>
              <a:rPr lang="es-ES" sz="2200" dirty="0">
                <a:solidFill>
                  <a:schemeClr val="tx1"/>
                </a:solidFill>
              </a:rPr>
              <a:t>  de las instancias de planificación, presupuesto y </a:t>
            </a:r>
            <a:r>
              <a:rPr lang="es-ES" sz="2200" dirty="0" smtClean="0">
                <a:solidFill>
                  <a:schemeClr val="tx1"/>
                </a:solidFill>
              </a:rPr>
              <a:t>evaluación (</a:t>
            </a:r>
            <a:r>
              <a:rPr lang="es-ES" sz="2200" dirty="0">
                <a:solidFill>
                  <a:schemeClr val="tx1"/>
                </a:solidFill>
              </a:rPr>
              <a:t>Uruguay, Paraguay)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 Nuevos procedimientos y/o normativas: Costa Rica, </a:t>
            </a:r>
            <a:r>
              <a:rPr lang="es-ES" sz="2200" dirty="0" smtClean="0">
                <a:solidFill>
                  <a:schemeClr val="tx1"/>
                </a:solidFill>
              </a:rPr>
              <a:t>Perú</a:t>
            </a:r>
            <a:r>
              <a:rPr lang="es-ES" sz="2200" dirty="0">
                <a:solidFill>
                  <a:schemeClr val="tx1"/>
                </a:solidFill>
              </a:rPr>
              <a:t>, </a:t>
            </a:r>
            <a:r>
              <a:rPr lang="es-ES" sz="2200" dirty="0" smtClean="0">
                <a:solidFill>
                  <a:schemeClr val="tx1"/>
                </a:solidFill>
              </a:rPr>
              <a:t>Ecuador, </a:t>
            </a:r>
            <a:r>
              <a:rPr lang="es-ES" sz="2200" dirty="0">
                <a:solidFill>
                  <a:schemeClr val="tx1"/>
                </a:solidFill>
              </a:rPr>
              <a:t>U</a:t>
            </a:r>
            <a:r>
              <a:rPr lang="es-ES" sz="2200" dirty="0" smtClean="0">
                <a:solidFill>
                  <a:schemeClr val="tx1"/>
                </a:solidFill>
              </a:rPr>
              <a:t>ruguay.</a:t>
            </a:r>
            <a:endParaRPr lang="es-ES" sz="2200" dirty="0">
              <a:solidFill>
                <a:schemeClr val="tx1"/>
              </a:solidFill>
            </a:endParaRP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 Nuevas estructuras institucionales: Costa Rica (Registro Evaluaciones), Paraguay, Honduras (Comisión </a:t>
            </a:r>
            <a:r>
              <a:rPr lang="es-ES" sz="2200" dirty="0" smtClean="0">
                <a:solidFill>
                  <a:schemeClr val="tx1"/>
                </a:solidFill>
              </a:rPr>
              <a:t>Interinstitucional)</a:t>
            </a:r>
          </a:p>
          <a:p>
            <a:pPr marL="454025" lvl="1" indent="-454025">
              <a:spcBef>
                <a:spcPts val="0"/>
              </a:spcBef>
            </a:pPr>
            <a:r>
              <a:rPr lang="es-ES" b="1" dirty="0" smtClean="0">
                <a:solidFill>
                  <a:schemeClr val="tx1"/>
                </a:solidFill>
              </a:rPr>
              <a:t>A destacar: </a:t>
            </a:r>
            <a:r>
              <a:rPr lang="es-ES" sz="2200" dirty="0" smtClean="0">
                <a:solidFill>
                  <a:schemeClr val="tx1"/>
                </a:solidFill>
              </a:rPr>
              <a:t>reforzamiento de los lazos institucionales entre las instituciones de planificación y presupuesto y apoyo a la introducción de la evaluación en el ciclo presupuestario. Se actúa a varias velocidades dependiendo del desarrollo institucional del país: con refuerzo institucional amplio (Perú), asesoría inicial (Bolivia, Panamá), sobre estructuras programáticas del presupuesto (Honduras); mejora de las estimaciones de ingresos y gastos (Paraguay); institucionalización de la relación planificación-presupuesto (Paraguay, Ecuador, </a:t>
            </a:r>
            <a:r>
              <a:rPr lang="es-ES" sz="2200" dirty="0">
                <a:solidFill>
                  <a:schemeClr val="tx1"/>
                </a:solidFill>
              </a:rPr>
              <a:t>Honduras</a:t>
            </a:r>
            <a:r>
              <a:rPr lang="es-ES" sz="2200" dirty="0" smtClean="0">
                <a:solidFill>
                  <a:schemeClr val="tx1"/>
                </a:solidFill>
              </a:rPr>
              <a:t>) y en la elaboración de metodologías para la </a:t>
            </a:r>
            <a:r>
              <a:rPr lang="es-ES" sz="2200" dirty="0" err="1" smtClean="0">
                <a:solidFill>
                  <a:schemeClr val="tx1"/>
                </a:solidFill>
              </a:rPr>
              <a:t>presupuestación</a:t>
            </a:r>
            <a:r>
              <a:rPr lang="es-ES" sz="2200" dirty="0" smtClean="0">
                <a:solidFill>
                  <a:schemeClr val="tx1"/>
                </a:solidFill>
              </a:rPr>
              <a:t> plurianual avanzada para los casos más consolidados (Costa Rica, Brasil, Uruguay).</a:t>
            </a:r>
            <a:endParaRPr lang="es-ES" sz="2200" dirty="0">
              <a:solidFill>
                <a:schemeClr val="tx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0" y="1809383"/>
            <a:ext cx="758613" cy="347699"/>
          </a:xfrm>
          <a:prstGeom prst="rect">
            <a:avLst/>
          </a:prstGeom>
        </p:spPr>
        <p:txBody>
          <a:bodyPr lIns="130046" tIns="65023" rIns="130046" bIns="65023">
            <a:normAutofit fontScale="92500" lnSpcReduction="10000"/>
          </a:bodyPr>
          <a:lstStyle/>
          <a:p>
            <a:fld id="{A0AFE539-F28C-42FC-BE19-E472F8E3F1D3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83347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132384"/>
            <a:ext cx="13004800" cy="720080"/>
          </a:xfrm>
        </p:spPr>
        <p:txBody>
          <a:bodyPr lIns="130046" tIns="65023" rIns="130046" bIns="65023">
            <a:noAutofit/>
          </a:bodyPr>
          <a:lstStyle/>
          <a:p>
            <a:r>
              <a:rPr lang="es-ES" sz="3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Promoción del </a:t>
            </a:r>
            <a:r>
              <a:rPr lang="es-ES" sz="3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cumplimiento voluntario </a:t>
            </a:r>
            <a:r>
              <a:rPr lang="es-ES" sz="3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las obligaciones tributarias</a:t>
            </a:r>
            <a:endParaRPr lang="es-ES" sz="3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852464"/>
            <a:ext cx="13004800" cy="7488832"/>
          </a:xfrm>
        </p:spPr>
        <p:txBody>
          <a:bodyPr lIns="130046" tIns="65023" rIns="130046" bIns="65023">
            <a:noAutofit/>
          </a:bodyPr>
          <a:lstStyle/>
          <a:p>
            <a:pPr>
              <a:spcBef>
                <a:spcPts val="0"/>
              </a:spcBef>
            </a:pPr>
            <a:r>
              <a:rPr lang="es-ES" sz="2200" b="1" dirty="0" smtClean="0"/>
              <a:t>Países</a:t>
            </a:r>
            <a:r>
              <a:rPr lang="es-ES" sz="2200" dirty="0" smtClean="0"/>
              <a:t>:</a:t>
            </a:r>
            <a:endParaRPr lang="es-ES" sz="2200" dirty="0"/>
          </a:p>
          <a:p>
            <a:pPr marL="8001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i="1" dirty="0" smtClean="0">
                <a:solidFill>
                  <a:schemeClr val="tx1"/>
                </a:solidFill>
              </a:rPr>
              <a:t>Participantes </a:t>
            </a:r>
            <a:r>
              <a:rPr lang="es-ES" sz="2200" dirty="0">
                <a:solidFill>
                  <a:schemeClr val="tx1"/>
                </a:solidFill>
              </a:rPr>
              <a:t>(</a:t>
            </a:r>
            <a:r>
              <a:rPr lang="es-ES" sz="2200" dirty="0" smtClean="0">
                <a:solidFill>
                  <a:schemeClr val="tx1"/>
                </a:solidFill>
              </a:rPr>
              <a:t>13</a:t>
            </a:r>
            <a:r>
              <a:rPr lang="es-ES" sz="2200" i="1" dirty="0" smtClean="0">
                <a:solidFill>
                  <a:schemeClr val="tx1"/>
                </a:solidFill>
              </a:rPr>
              <a:t>)</a:t>
            </a:r>
            <a:r>
              <a:rPr lang="es-ES" sz="2200" dirty="0" smtClean="0">
                <a:solidFill>
                  <a:schemeClr val="tx1"/>
                </a:solidFill>
              </a:rPr>
              <a:t>: </a:t>
            </a:r>
            <a:r>
              <a:rPr lang="es-ES" sz="2200" dirty="0">
                <a:solidFill>
                  <a:schemeClr val="tx1"/>
                </a:solidFill>
              </a:rPr>
              <a:t>Argentina</a:t>
            </a:r>
            <a:r>
              <a:rPr lang="es-ES" sz="2200" i="1" dirty="0">
                <a:solidFill>
                  <a:schemeClr val="tx1"/>
                </a:solidFill>
              </a:rPr>
              <a:t>, </a:t>
            </a:r>
            <a:r>
              <a:rPr lang="es-ES" sz="2200" dirty="0">
                <a:solidFill>
                  <a:schemeClr val="tx1"/>
                </a:solidFill>
              </a:rPr>
              <a:t>Bolivia, Brasil, Chile, Colombia, Costa Rica, Ecuador, El Salvador, Guatemala; </a:t>
            </a:r>
            <a:r>
              <a:rPr lang="es-ES" sz="2200" dirty="0" smtClean="0">
                <a:solidFill>
                  <a:schemeClr val="tx1"/>
                </a:solidFill>
              </a:rPr>
              <a:t>México, Paraguay</a:t>
            </a:r>
            <a:r>
              <a:rPr lang="es-ES" sz="2200" dirty="0">
                <a:solidFill>
                  <a:schemeClr val="tx1"/>
                </a:solidFill>
              </a:rPr>
              <a:t>, Perú, Uruguay.</a:t>
            </a:r>
          </a:p>
          <a:p>
            <a:pPr marL="8001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i="1" dirty="0" smtClean="0">
                <a:solidFill>
                  <a:schemeClr val="tx1"/>
                </a:solidFill>
              </a:rPr>
              <a:t>Experiencias de interés </a:t>
            </a:r>
            <a:r>
              <a:rPr lang="es-ES" sz="2200" dirty="0">
                <a:solidFill>
                  <a:schemeClr val="tx1"/>
                </a:solidFill>
              </a:rPr>
              <a:t>(8): Argentina, Brasil, Chile, Ecuador, España, México, Perú, Países Bajos, otros EU.</a:t>
            </a:r>
          </a:p>
          <a:p>
            <a:pPr>
              <a:spcBef>
                <a:spcPts val="0"/>
              </a:spcBef>
            </a:pPr>
            <a:r>
              <a:rPr lang="es-ES" sz="2200" b="1" dirty="0" smtClean="0">
                <a:solidFill>
                  <a:schemeClr val="tx1"/>
                </a:solidFill>
              </a:rPr>
              <a:t>Lineamientos </a:t>
            </a:r>
            <a:r>
              <a:rPr lang="es-ES" sz="2200" b="1" dirty="0">
                <a:solidFill>
                  <a:schemeClr val="tx1"/>
                </a:solidFill>
              </a:rPr>
              <a:t>estratégicos: </a:t>
            </a:r>
          </a:p>
          <a:p>
            <a:pPr marL="8001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Incentivos positivos y negativos para aumentar el volumen y la equidad en la recaudación</a:t>
            </a:r>
          </a:p>
          <a:p>
            <a:pPr marL="8001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Mejora de la asistencia al contribuyente (información y nuevas TIC): Bolivia, Brasil, Chile, Guatemala, Perú y Uruguay. </a:t>
            </a:r>
          </a:p>
          <a:p>
            <a:pPr marL="8001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Aumento de la calidad de la gestión de las AA TT (procesos de calidad, mejoras en los censos, RR HH, relaciones interinstitucionales): Bolivia, Brasil, Colombia, Costa Rica, Ecuador, Guatemala, Paraguay, Perú y Uruguay. </a:t>
            </a:r>
          </a:p>
          <a:p>
            <a:pPr marL="8001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Refuerzo de la capacidad de control y fiscalización de las AA TT (control masivo, inspección, precios de transferencia, intercambio información, factura electrónica): Bolivia, Colombia, Chile, Costa Rica, Guatemala, El Salvador, Paraguay, Perú y Uruguay.</a:t>
            </a:r>
          </a:p>
          <a:p>
            <a:r>
              <a:rPr lang="es-ES" sz="2200" b="1" dirty="0">
                <a:solidFill>
                  <a:schemeClr val="tx1"/>
                </a:solidFill>
              </a:rPr>
              <a:t>Avances / resultados</a:t>
            </a:r>
            <a:r>
              <a:rPr lang="es-ES" sz="2200" dirty="0">
                <a:solidFill>
                  <a:schemeClr val="tx1"/>
                </a:solidFill>
              </a:rPr>
              <a:t>: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>
                <a:solidFill>
                  <a:schemeClr val="tx1"/>
                </a:solidFill>
              </a:rPr>
              <a:t>Mejora </a:t>
            </a:r>
            <a:r>
              <a:rPr lang="es-ES" sz="2200" dirty="0">
                <a:solidFill>
                  <a:schemeClr val="tx1"/>
                </a:solidFill>
              </a:rPr>
              <a:t>o puesta en marcha de nuevos procedimientos o normativas: </a:t>
            </a:r>
            <a:r>
              <a:rPr lang="es-ES" sz="2200" dirty="0" smtClean="0">
                <a:solidFill>
                  <a:schemeClr val="tx1"/>
                </a:solidFill>
              </a:rPr>
              <a:t>Costa Rica, El Salvador, Perú</a:t>
            </a:r>
            <a:r>
              <a:rPr lang="es-ES" sz="2200" dirty="0">
                <a:solidFill>
                  <a:schemeClr val="tx1"/>
                </a:solidFill>
              </a:rPr>
              <a:t>.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 smtClean="0">
                <a:solidFill>
                  <a:schemeClr val="tx1"/>
                </a:solidFill>
              </a:rPr>
              <a:t>Nuevas </a:t>
            </a:r>
            <a:r>
              <a:rPr lang="es-ES" sz="2200" dirty="0">
                <a:solidFill>
                  <a:schemeClr val="tx1"/>
                </a:solidFill>
              </a:rPr>
              <a:t>capacidades del </a:t>
            </a:r>
            <a:r>
              <a:rPr lang="es-ES" sz="2200" i="1" dirty="0" err="1">
                <a:solidFill>
                  <a:schemeClr val="tx1"/>
                </a:solidFill>
              </a:rPr>
              <a:t>staff</a:t>
            </a:r>
            <a:r>
              <a:rPr lang="es-ES" sz="2200" dirty="0">
                <a:solidFill>
                  <a:schemeClr val="tx1"/>
                </a:solidFill>
              </a:rPr>
              <a:t> de AA. TT.  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Favorecer el diálogo con más actores: Argentina, Bolivia, Costa Rica</a:t>
            </a:r>
          </a:p>
          <a:p>
            <a:pPr marL="454025" lvl="1" indent="-454025">
              <a:spcBef>
                <a:spcPts val="0"/>
              </a:spcBef>
            </a:pPr>
            <a:r>
              <a:rPr lang="es-ES" sz="2200" dirty="0">
                <a:solidFill>
                  <a:schemeClr val="tx1"/>
                </a:solidFill>
              </a:rPr>
              <a:t> </a:t>
            </a:r>
            <a:r>
              <a:rPr lang="es-ES" sz="2200" b="1" dirty="0">
                <a:solidFill>
                  <a:schemeClr val="tx1"/>
                </a:solidFill>
              </a:rPr>
              <a:t>A destacar:  </a:t>
            </a:r>
            <a:r>
              <a:rPr lang="es-ES" sz="2200" dirty="0">
                <a:solidFill>
                  <a:schemeClr val="tx1"/>
                </a:solidFill>
              </a:rPr>
              <a:t>Amplia demanda de las AA. TT. Incorporación reciente de SO. Recoge experiencia EUROsociAL I. Enfoque S-S. Apoyo a planes estratégicos de las </a:t>
            </a:r>
            <a:r>
              <a:rPr lang="es-ES" sz="2200" dirty="0" smtClean="0">
                <a:solidFill>
                  <a:schemeClr val="tx1"/>
                </a:solidFill>
              </a:rPr>
              <a:t>AA. </a:t>
            </a:r>
            <a:r>
              <a:rPr lang="es-ES" sz="2200" dirty="0">
                <a:solidFill>
                  <a:schemeClr val="tx1"/>
                </a:solidFill>
              </a:rPr>
              <a:t>TT</a:t>
            </a:r>
            <a:r>
              <a:rPr lang="es-ES" sz="2200" dirty="0"/>
              <a:t>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0" y="1809383"/>
            <a:ext cx="758613" cy="347699"/>
          </a:xfrm>
          <a:prstGeom prst="rect">
            <a:avLst/>
          </a:prstGeom>
        </p:spPr>
        <p:txBody>
          <a:bodyPr lIns="130046" tIns="65023" rIns="130046" bIns="65023">
            <a:normAutofit fontScale="92500" lnSpcReduction="10000"/>
          </a:bodyPr>
          <a:lstStyle/>
          <a:p>
            <a:fld id="{A0AFE539-F28C-42FC-BE19-E472F8E3F1D3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76398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204392"/>
            <a:ext cx="13127136" cy="792088"/>
          </a:xfrm>
        </p:spPr>
        <p:txBody>
          <a:bodyPr lIns="130046" tIns="65023" rIns="130046" bIns="65023">
            <a:noAutofit/>
          </a:bodyPr>
          <a:lstStyle/>
          <a:p>
            <a:r>
              <a:rPr lang="es-ES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Apoyo a las reformas de los </a:t>
            </a:r>
            <a:r>
              <a:rPr lang="es-E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 tributarios</a:t>
            </a:r>
            <a:endParaRPr lang="es-ES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2212375"/>
            <a:ext cx="13004800" cy="7477760"/>
          </a:xfrm>
        </p:spPr>
        <p:txBody>
          <a:bodyPr lIns="130046" tIns="65023" rIns="130046" bIns="65023">
            <a:noAutofit/>
          </a:bodyPr>
          <a:lstStyle/>
          <a:p>
            <a:r>
              <a:rPr lang="es-ES" sz="2800" b="1" dirty="0" smtClean="0"/>
              <a:t>Países</a:t>
            </a:r>
            <a:r>
              <a:rPr lang="es-ES" sz="2800" dirty="0" smtClean="0"/>
              <a:t>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s-ES" i="1" dirty="0" smtClean="0">
                <a:solidFill>
                  <a:schemeClr val="tx1"/>
                </a:solidFill>
              </a:rPr>
              <a:t>Participantes </a:t>
            </a:r>
            <a:r>
              <a:rPr lang="es-ES" dirty="0" smtClean="0">
                <a:solidFill>
                  <a:schemeClr val="tx1"/>
                </a:solidFill>
              </a:rPr>
              <a:t>(4): Colombia, Costa Rica, Ecuador, El Salvador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s-ES" i="1" dirty="0" smtClean="0">
                <a:solidFill>
                  <a:schemeClr val="tx1"/>
                </a:solidFill>
              </a:rPr>
              <a:t>Experiencias de interés: </a:t>
            </a:r>
            <a:r>
              <a:rPr lang="es-ES" dirty="0" smtClean="0">
                <a:solidFill>
                  <a:schemeClr val="tx1"/>
                </a:solidFill>
              </a:rPr>
              <a:t>Francia, Holanda, Alemania, Reino Unido</a:t>
            </a:r>
          </a:p>
          <a:p>
            <a:pPr lvl="0"/>
            <a:r>
              <a:rPr lang="es-ES" sz="2800" b="1" dirty="0" smtClean="0">
                <a:solidFill>
                  <a:schemeClr val="tx1"/>
                </a:solidFill>
              </a:rPr>
              <a:t>Lineamientos </a:t>
            </a:r>
            <a:r>
              <a:rPr lang="es-ES" sz="2800" b="1" dirty="0">
                <a:solidFill>
                  <a:schemeClr val="tx1"/>
                </a:solidFill>
              </a:rPr>
              <a:t>estratégicos: </a:t>
            </a:r>
          </a:p>
          <a:p>
            <a:pPr marL="8001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Diseño </a:t>
            </a:r>
            <a:r>
              <a:rPr lang="es-ES" dirty="0">
                <a:solidFill>
                  <a:schemeClr val="tx1"/>
                </a:solidFill>
              </a:rPr>
              <a:t>y elaboración de reformas que incidan sobre la estructura tributaria y mejoren la eficiencia y equidad del sistema fiscal</a:t>
            </a:r>
          </a:p>
          <a:p>
            <a:pPr marL="800100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Construcción </a:t>
            </a:r>
            <a:r>
              <a:rPr lang="es-ES" dirty="0">
                <a:solidFill>
                  <a:schemeClr val="tx1"/>
                </a:solidFill>
              </a:rPr>
              <a:t>de estrategias que permitan la creación de consensos, generen confianza en las instituciones del Estado a cargo de manejar las reformas y favorezcan la aceptación social de las mismas</a:t>
            </a:r>
          </a:p>
          <a:p>
            <a:r>
              <a:rPr lang="es-ES" sz="2800" b="1" dirty="0">
                <a:solidFill>
                  <a:schemeClr val="tx1"/>
                </a:solidFill>
              </a:rPr>
              <a:t>Avances / resultados</a:t>
            </a:r>
            <a:r>
              <a:rPr lang="es-ES" sz="2800" dirty="0">
                <a:solidFill>
                  <a:schemeClr val="tx1"/>
                </a:solidFill>
              </a:rPr>
              <a:t>: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Mejora </a:t>
            </a:r>
            <a:r>
              <a:rPr lang="es-ES" dirty="0">
                <a:solidFill>
                  <a:schemeClr val="tx1"/>
                </a:solidFill>
              </a:rPr>
              <a:t>de la normativa tributaria (Colombia, Costa Rica, Ecuador, El Salvador)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Creación </a:t>
            </a:r>
            <a:r>
              <a:rPr lang="es-ES" dirty="0">
                <a:solidFill>
                  <a:schemeClr val="tx1"/>
                </a:solidFill>
              </a:rPr>
              <a:t>de nuevos impuestos (Ecuador, </a:t>
            </a:r>
            <a:r>
              <a:rPr lang="es-ES" dirty="0" smtClean="0">
                <a:solidFill>
                  <a:schemeClr val="tx1"/>
                </a:solidFill>
              </a:rPr>
              <a:t>El </a:t>
            </a:r>
            <a:r>
              <a:rPr lang="es-ES" dirty="0">
                <a:solidFill>
                  <a:schemeClr val="tx1"/>
                </a:solidFill>
              </a:rPr>
              <a:t>Salvador, Costa </a:t>
            </a:r>
            <a:r>
              <a:rPr lang="es-ES" dirty="0" smtClean="0">
                <a:solidFill>
                  <a:schemeClr val="tx1"/>
                </a:solidFill>
              </a:rPr>
              <a:t>Rica)</a:t>
            </a:r>
          </a:p>
          <a:p>
            <a:pPr marL="454025" lvl="1" indent="-454025">
              <a:spcBef>
                <a:spcPts val="0"/>
              </a:spcBef>
            </a:pPr>
            <a:r>
              <a:rPr lang="es-ES" sz="2800" b="1" dirty="0" smtClean="0">
                <a:solidFill>
                  <a:schemeClr val="tx1"/>
                </a:solidFill>
              </a:rPr>
              <a:t>A destacar: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Apoyo a la instauración </a:t>
            </a:r>
            <a:r>
              <a:rPr lang="es-ES" dirty="0">
                <a:solidFill>
                  <a:schemeClr val="tx1"/>
                </a:solidFill>
              </a:rPr>
              <a:t>de algunos impuestos con un importante carácter progresivo </a:t>
            </a:r>
            <a:r>
              <a:rPr lang="es-ES" dirty="0" smtClean="0">
                <a:solidFill>
                  <a:schemeClr val="tx1"/>
                </a:solidFill>
              </a:rPr>
              <a:t>(Ecuador: reforma impuesto sobre la renta; El </a:t>
            </a:r>
            <a:r>
              <a:rPr lang="es-ES" dirty="0">
                <a:solidFill>
                  <a:schemeClr val="tx1"/>
                </a:solidFill>
              </a:rPr>
              <a:t>Salvador: impuesto predial sobre bienes suntuarios y sobre transacciones financieras) 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Evaluación </a:t>
            </a:r>
            <a:r>
              <a:rPr lang="es-ES" dirty="0">
                <a:solidFill>
                  <a:schemeClr val="tx1"/>
                </a:solidFill>
              </a:rPr>
              <a:t>de la progresividad de un sistema tributario (Ecuador</a:t>
            </a:r>
            <a:r>
              <a:rPr lang="es-ES" dirty="0" smtClean="0">
                <a:solidFill>
                  <a:schemeClr val="tx1"/>
                </a:solidFill>
              </a:rPr>
              <a:t>).</a:t>
            </a:r>
          </a:p>
          <a:p>
            <a:pPr marL="798061" lvl="1" indent="-342900">
              <a:spcBef>
                <a:spcPts val="0"/>
              </a:spcBef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Apoyo a la redacción del borrador proyecto </a:t>
            </a:r>
            <a:r>
              <a:rPr lang="es-ES_tradnl" dirty="0">
                <a:solidFill>
                  <a:schemeClr val="tx1"/>
                </a:solidFill>
              </a:rPr>
              <a:t>de reforma </a:t>
            </a:r>
            <a:r>
              <a:rPr lang="es-ES_tradnl" dirty="0" smtClean="0">
                <a:solidFill>
                  <a:schemeClr val="tx1"/>
                </a:solidFill>
              </a:rPr>
              <a:t>tributaria (</a:t>
            </a:r>
            <a:r>
              <a:rPr lang="es-ES_tradnl" dirty="0" err="1" smtClean="0">
                <a:solidFill>
                  <a:schemeClr val="tx1"/>
                </a:solidFill>
              </a:rPr>
              <a:t>C.Rica</a:t>
            </a:r>
            <a:r>
              <a:rPr lang="es-ES_tradnl" dirty="0" smtClean="0">
                <a:solidFill>
                  <a:schemeClr val="tx1"/>
                </a:solidFill>
              </a:rPr>
              <a:t>)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0" y="1809383"/>
            <a:ext cx="758613" cy="347699"/>
          </a:xfrm>
          <a:prstGeom prst="rect">
            <a:avLst/>
          </a:prstGeom>
        </p:spPr>
        <p:txBody>
          <a:bodyPr lIns="130046" tIns="65023" rIns="130046" bIns="65023">
            <a:normAutofit fontScale="92500" lnSpcReduction="10000"/>
          </a:bodyPr>
          <a:lstStyle/>
          <a:p>
            <a:fld id="{A0AFE539-F28C-42FC-BE19-E472F8E3F1D3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0277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204392"/>
            <a:ext cx="13004800" cy="648072"/>
          </a:xfrm>
        </p:spPr>
        <p:txBody>
          <a:bodyPr lIns="130046" tIns="65023" rIns="130046" bIns="65023">
            <a:noAutofit/>
          </a:bodyPr>
          <a:lstStyle/>
          <a:p>
            <a:r>
              <a:rPr lang="es-ES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Fortalecimiento de los programas de </a:t>
            </a:r>
            <a:r>
              <a:rPr lang="es-E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educación fiscal</a:t>
            </a:r>
            <a:endParaRPr lang="es-ES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52895" y="1924472"/>
            <a:ext cx="12851905" cy="7477760"/>
          </a:xfrm>
        </p:spPr>
        <p:txBody>
          <a:bodyPr lIns="130046" tIns="65023" rIns="130046" bIns="65023">
            <a:normAutofit/>
          </a:bodyPr>
          <a:lstStyle/>
          <a:p>
            <a:r>
              <a:rPr lang="es-ES" b="1" dirty="0" smtClean="0"/>
              <a:t>Países</a:t>
            </a:r>
            <a:r>
              <a:rPr lang="es-ES" dirty="0" smtClean="0"/>
              <a:t>: </a:t>
            </a:r>
          </a:p>
          <a:p>
            <a:pPr marL="400050">
              <a:buFont typeface="Arial" pitchFamily="34" charset="0"/>
              <a:buChar char="•"/>
            </a:pPr>
            <a:r>
              <a:rPr lang="es-ES" sz="2200" i="1" dirty="0">
                <a:solidFill>
                  <a:schemeClr val="tx1"/>
                </a:solidFill>
              </a:rPr>
              <a:t>Participantes</a:t>
            </a:r>
            <a:r>
              <a:rPr lang="es-ES" sz="2200" dirty="0">
                <a:solidFill>
                  <a:schemeClr val="tx1"/>
                </a:solidFill>
              </a:rPr>
              <a:t> (11): Bolivia, Brasil, Chile, Costa Rica, Ecuador, El Salvador, Honduras, México, Paraguay, Perú, Uruguay.</a:t>
            </a:r>
          </a:p>
          <a:p>
            <a:pPr marL="400050">
              <a:buFont typeface="Arial" pitchFamily="34" charset="0"/>
              <a:buChar char="•"/>
            </a:pPr>
            <a:r>
              <a:rPr lang="es-ES" sz="2200" i="1" dirty="0">
                <a:solidFill>
                  <a:schemeClr val="tx1"/>
                </a:solidFill>
              </a:rPr>
              <a:t>Experiencias de interés </a:t>
            </a:r>
            <a:r>
              <a:rPr lang="es-ES" sz="2200" dirty="0">
                <a:solidFill>
                  <a:schemeClr val="tx1"/>
                </a:solidFill>
              </a:rPr>
              <a:t>(4): El Salvador, Perú, Brasil, Chile. </a:t>
            </a:r>
          </a:p>
          <a:p>
            <a:pPr marL="342900" lvl="1" indent="-342900"/>
            <a:r>
              <a:rPr lang="es-ES" b="1" dirty="0" smtClean="0">
                <a:solidFill>
                  <a:schemeClr val="tx1"/>
                </a:solidFill>
              </a:rPr>
              <a:t>Lineamientos </a:t>
            </a:r>
            <a:r>
              <a:rPr lang="es-ES" b="1" dirty="0">
                <a:solidFill>
                  <a:schemeClr val="tx1"/>
                </a:solidFill>
              </a:rPr>
              <a:t>estratégicos: </a:t>
            </a:r>
            <a:endParaRPr lang="es-ES" b="1" dirty="0" smtClean="0">
              <a:solidFill>
                <a:schemeClr val="tx1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Institucionalización de los programas de EF en Mº Hacienda, alianzas con Mº de Educación y otros actores fiscales y de la sociedad civil, educación no formal.</a:t>
            </a:r>
          </a:p>
          <a:p>
            <a:r>
              <a:rPr lang="es-ES" b="1" dirty="0" smtClean="0">
                <a:solidFill>
                  <a:schemeClr val="tx1"/>
                </a:solidFill>
              </a:rPr>
              <a:t>Avances / resultados</a:t>
            </a:r>
            <a:r>
              <a:rPr lang="es-ES" dirty="0" smtClean="0">
                <a:solidFill>
                  <a:schemeClr val="tx1"/>
                </a:solidFill>
              </a:rPr>
              <a:t>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Gestión y difusión del conocimiento: Recuperación Red de Educación Fiscal (blogs, </a:t>
            </a:r>
            <a:r>
              <a:rPr lang="es-ES" sz="2200" dirty="0" err="1">
                <a:solidFill>
                  <a:schemeClr val="tx1"/>
                </a:solidFill>
              </a:rPr>
              <a:t>Twitter</a:t>
            </a:r>
            <a:r>
              <a:rPr lang="es-ES" sz="2200" dirty="0">
                <a:solidFill>
                  <a:schemeClr val="tx1"/>
                </a:solidFill>
              </a:rPr>
              <a:t>, </a:t>
            </a:r>
            <a:r>
              <a:rPr lang="es-ES" sz="2200" dirty="0" smtClean="0">
                <a:solidFill>
                  <a:schemeClr val="tx1"/>
                </a:solidFill>
              </a:rPr>
              <a:t>actividades…)</a:t>
            </a:r>
            <a:endParaRPr lang="es-ES" sz="2200" dirty="0">
              <a:solidFill>
                <a:schemeClr val="tx1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 smtClean="0">
                <a:solidFill>
                  <a:schemeClr val="tx1"/>
                </a:solidFill>
              </a:rPr>
              <a:t>Diseño </a:t>
            </a:r>
            <a:r>
              <a:rPr lang="es-ES" sz="2200" dirty="0">
                <a:solidFill>
                  <a:schemeClr val="tx1"/>
                </a:solidFill>
              </a:rPr>
              <a:t>de política: apoyo </a:t>
            </a:r>
            <a:r>
              <a:rPr lang="es-ES" sz="2200" dirty="0" smtClean="0">
                <a:solidFill>
                  <a:schemeClr val="tx1"/>
                </a:solidFill>
              </a:rPr>
              <a:t>elaboración Plan </a:t>
            </a:r>
            <a:r>
              <a:rPr lang="es-ES" sz="2200" dirty="0">
                <a:solidFill>
                  <a:schemeClr val="tx1"/>
                </a:solidFill>
              </a:rPr>
              <a:t>Estratégico del PNEF de Brasil 2013 – </a:t>
            </a:r>
            <a:r>
              <a:rPr lang="es-ES" sz="2200" dirty="0" smtClean="0">
                <a:solidFill>
                  <a:schemeClr val="tx1"/>
                </a:solidFill>
              </a:rPr>
              <a:t>2015</a:t>
            </a:r>
            <a:endParaRPr lang="es-ES" sz="2200" dirty="0">
              <a:solidFill>
                <a:schemeClr val="tx1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Nuevas herramientas pedagógicas: Guía de Educación Fiscal para docentes de Secundaria (Costa Rica</a:t>
            </a:r>
            <a:r>
              <a:rPr lang="es-ES" sz="2200" dirty="0" smtClean="0">
                <a:solidFill>
                  <a:schemeClr val="tx1"/>
                </a:solidFill>
              </a:rPr>
              <a:t>)</a:t>
            </a:r>
            <a:endParaRPr lang="es-ES" sz="2200" dirty="0">
              <a:solidFill>
                <a:schemeClr val="tx1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Fortalecimiento de capacidades: responsables 11 programas de educación </a:t>
            </a:r>
            <a:r>
              <a:rPr lang="es-ES" sz="2200" dirty="0" smtClean="0">
                <a:solidFill>
                  <a:schemeClr val="tx1"/>
                </a:solidFill>
              </a:rPr>
              <a:t>fiscal</a:t>
            </a:r>
            <a:endParaRPr lang="es-ES" sz="2200" dirty="0">
              <a:solidFill>
                <a:schemeClr val="tx1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Hoja de ruta para la implementación de los NAF en Costa Rica, Guatemala y El </a:t>
            </a:r>
            <a:r>
              <a:rPr lang="es-ES" sz="2200" dirty="0" smtClean="0">
                <a:solidFill>
                  <a:schemeClr val="tx1"/>
                </a:solidFill>
              </a:rPr>
              <a:t>Salvador</a:t>
            </a:r>
            <a:endParaRPr lang="es-ES" sz="2200" dirty="0">
              <a:solidFill>
                <a:schemeClr val="tx1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Regionalización de buenas prácticas: elementos multimedia para 7 </a:t>
            </a:r>
            <a:r>
              <a:rPr lang="es-ES" sz="2200" dirty="0" smtClean="0">
                <a:solidFill>
                  <a:schemeClr val="tx1"/>
                </a:solidFill>
              </a:rPr>
              <a:t>países y serie de TV de Chile (11);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 smtClean="0">
                <a:solidFill>
                  <a:schemeClr val="tx1"/>
                </a:solidFill>
              </a:rPr>
              <a:t>Carta </a:t>
            </a:r>
            <a:r>
              <a:rPr lang="es-ES" sz="2200" dirty="0">
                <a:solidFill>
                  <a:schemeClr val="tx1"/>
                </a:solidFill>
              </a:rPr>
              <a:t>de intenciones de Sonsonate entre Ministerios de Hacienda y de Educación: educación fiscal de interés </a:t>
            </a:r>
            <a:r>
              <a:rPr lang="es-ES" sz="2200" dirty="0" smtClean="0">
                <a:solidFill>
                  <a:schemeClr val="tx1"/>
                </a:solidFill>
              </a:rPr>
              <a:t>público y compromiso de trabajo conjunto. </a:t>
            </a:r>
            <a:endParaRPr lang="es-ES" sz="2200" dirty="0">
              <a:solidFill>
                <a:schemeClr val="tx1"/>
              </a:solidFill>
            </a:endParaRPr>
          </a:p>
          <a:p>
            <a:pPr marL="55111" indent="0">
              <a:spcBef>
                <a:spcPts val="0"/>
              </a:spcBef>
            </a:pPr>
            <a:r>
              <a:rPr lang="es-ES" b="1" dirty="0" smtClean="0">
                <a:solidFill>
                  <a:schemeClr val="tx1"/>
                </a:solidFill>
              </a:rPr>
              <a:t>A </a:t>
            </a:r>
            <a:r>
              <a:rPr lang="es-ES" b="1" dirty="0">
                <a:solidFill>
                  <a:schemeClr val="tx1"/>
                </a:solidFill>
              </a:rPr>
              <a:t>destacar: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Intercambios sur – sur / única institución pública de AL socio operativo </a:t>
            </a:r>
            <a:r>
              <a:rPr lang="es-ES" sz="2200" dirty="0" smtClean="0">
                <a:solidFill>
                  <a:schemeClr val="tx1"/>
                </a:solidFill>
              </a:rPr>
              <a:t>económico-administrativo</a:t>
            </a:r>
            <a:endParaRPr lang="es-ES" sz="2200" dirty="0">
              <a:solidFill>
                <a:schemeClr val="tx1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Énfasis en educación secundaria (bachilleratos técnicos), universitaria y adultos (</a:t>
            </a:r>
            <a:r>
              <a:rPr lang="es-ES" sz="2200" dirty="0" smtClean="0">
                <a:solidFill>
                  <a:schemeClr val="tx1"/>
                </a:solidFill>
              </a:rPr>
              <a:t>NAF y visitas aduana)</a:t>
            </a:r>
            <a:endParaRPr lang="es-ES" sz="2200" dirty="0">
              <a:solidFill>
                <a:schemeClr val="tx1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s-ES" sz="2200" dirty="0">
                <a:solidFill>
                  <a:schemeClr val="tx1"/>
                </a:solidFill>
              </a:rPr>
              <a:t>Publicación conjunta con </a:t>
            </a:r>
            <a:r>
              <a:rPr lang="es-ES" sz="2200" dirty="0" smtClean="0">
                <a:solidFill>
                  <a:schemeClr val="tx1"/>
                </a:solidFill>
              </a:rPr>
              <a:t>el  </a:t>
            </a:r>
            <a:r>
              <a:rPr lang="es-ES" sz="2200" dirty="0" err="1" smtClean="0">
                <a:solidFill>
                  <a:schemeClr val="tx1"/>
                </a:solidFill>
              </a:rPr>
              <a:t>Tax</a:t>
            </a:r>
            <a:r>
              <a:rPr lang="es-ES" sz="2200" dirty="0" smtClean="0">
                <a:solidFill>
                  <a:schemeClr val="tx1"/>
                </a:solidFill>
              </a:rPr>
              <a:t> Center de la OCDE </a:t>
            </a:r>
            <a:r>
              <a:rPr lang="es-ES" sz="2200" dirty="0">
                <a:solidFill>
                  <a:schemeClr val="tx1"/>
                </a:solidFill>
              </a:rPr>
              <a:t>“</a:t>
            </a:r>
            <a:r>
              <a:rPr lang="es-ES" sz="2200" dirty="0" err="1">
                <a:solidFill>
                  <a:schemeClr val="tx1"/>
                </a:solidFill>
              </a:rPr>
              <a:t>Taxpayer</a:t>
            </a:r>
            <a:r>
              <a:rPr lang="es-ES" sz="2200" dirty="0">
                <a:solidFill>
                  <a:schemeClr val="tx1"/>
                </a:solidFill>
              </a:rPr>
              <a:t> </a:t>
            </a:r>
            <a:r>
              <a:rPr lang="es-ES" sz="2200" dirty="0" err="1">
                <a:solidFill>
                  <a:schemeClr val="tx1"/>
                </a:solidFill>
              </a:rPr>
              <a:t>Education</a:t>
            </a:r>
            <a:r>
              <a:rPr lang="es-ES" sz="2200" dirty="0">
                <a:solidFill>
                  <a:schemeClr val="tx1"/>
                </a:solidFill>
              </a:rPr>
              <a:t> </a:t>
            </a:r>
            <a:r>
              <a:rPr lang="es-ES" sz="2200" dirty="0" err="1">
                <a:solidFill>
                  <a:schemeClr val="tx1"/>
                </a:solidFill>
              </a:rPr>
              <a:t>Source</a:t>
            </a:r>
            <a:r>
              <a:rPr lang="es-ES" sz="2200" dirty="0">
                <a:solidFill>
                  <a:schemeClr val="tx1"/>
                </a:solidFill>
              </a:rPr>
              <a:t> Book” en el marco del Programa de Fiscalidad y Desarrollo de la </a:t>
            </a:r>
            <a:r>
              <a:rPr lang="es-ES" sz="2200" dirty="0" smtClean="0">
                <a:solidFill>
                  <a:schemeClr val="tx1"/>
                </a:solidFill>
              </a:rPr>
              <a:t>OCDE. </a:t>
            </a:r>
            <a:endParaRPr lang="es-E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358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7744" y="1060376"/>
            <a:ext cx="11703050" cy="1008112"/>
          </a:xfrm>
        </p:spPr>
        <p:txBody>
          <a:bodyPr lIns="130046" tIns="65023" rIns="130046" bIns="65023"/>
          <a:lstStyle/>
          <a:p>
            <a:pPr algn="ctr"/>
            <a:r>
              <a:rPr lang="es-E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FORTALEZAS DEL ÁREA FINANZAS PÚBLICAS</a:t>
            </a:r>
            <a:endParaRPr lang="es-ES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0" y="1809383"/>
            <a:ext cx="758613" cy="347699"/>
          </a:xfrm>
          <a:prstGeom prst="rect">
            <a:avLst/>
          </a:prstGeom>
        </p:spPr>
        <p:txBody>
          <a:bodyPr lIns="130046" tIns="65023" rIns="130046" bIns="65023">
            <a:normAutofit fontScale="92500" lnSpcReduction="10000"/>
          </a:bodyPr>
          <a:lstStyle/>
          <a:p>
            <a:fld id="{A0AFE539-F28C-42FC-BE19-E472F8E3F1D3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650875" y="2068488"/>
            <a:ext cx="11703050" cy="6435725"/>
          </a:xfrm>
        </p:spPr>
        <p:txBody>
          <a:bodyPr lIns="130046" tIns="65023" rIns="130046" bIns="65023"/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ES" sz="2600" dirty="0" smtClean="0">
                <a:solidFill>
                  <a:schemeClr val="tx1"/>
                </a:solidFill>
              </a:rPr>
              <a:t>Socios especializados europeos </a:t>
            </a:r>
            <a:r>
              <a:rPr lang="es-ES" sz="2600" dirty="0">
                <a:solidFill>
                  <a:schemeClr val="tx1"/>
                </a:solidFill>
              </a:rPr>
              <a:t>y </a:t>
            </a:r>
            <a:r>
              <a:rPr lang="es-ES" sz="2600" dirty="0" smtClean="0">
                <a:solidFill>
                  <a:schemeClr val="tx1"/>
                </a:solidFill>
              </a:rPr>
              <a:t>latinoamericanos: movilización de expertos mayoritariamente públicos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ES" sz="2600" dirty="0" smtClean="0">
                <a:solidFill>
                  <a:schemeClr val="tx1"/>
                </a:solidFill>
              </a:rPr>
              <a:t>Temas relevantes para el presente y futuro de la cooperación europea con AL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ES" sz="2600" dirty="0" smtClean="0">
                <a:solidFill>
                  <a:schemeClr val="tx1"/>
                </a:solidFill>
              </a:rPr>
              <a:t>El programa está consiguiendo posicionamiento estratégico para acompañar reformas en ámbitos complejos de la administración y políticas públicas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ES" sz="2600" dirty="0" smtClean="0">
                <a:solidFill>
                  <a:schemeClr val="tx1"/>
                </a:solidFill>
              </a:rPr>
              <a:t>Se constata la consecución de algunos productos relevantes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ES" sz="2600" dirty="0">
                <a:solidFill>
                  <a:schemeClr val="tx1"/>
                </a:solidFill>
              </a:rPr>
              <a:t>Se están consolidando grupos de trabajo amplios que favorecen los </a:t>
            </a:r>
            <a:r>
              <a:rPr lang="es-ES" sz="2600" dirty="0" smtClean="0">
                <a:solidFill>
                  <a:schemeClr val="tx1"/>
                </a:solidFill>
              </a:rPr>
              <a:t>intercambios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ES" sz="2600" dirty="0" smtClean="0">
                <a:solidFill>
                  <a:schemeClr val="tx1"/>
                </a:solidFill>
              </a:rPr>
              <a:t>Alta </a:t>
            </a:r>
            <a:r>
              <a:rPr lang="es-ES" sz="2600" dirty="0">
                <a:solidFill>
                  <a:schemeClr val="tx1"/>
                </a:solidFill>
              </a:rPr>
              <a:t>implicación de las administraciones públicas europeas y latinoamericanas en estas áreas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s-ES" sz="2600" dirty="0" smtClean="0">
                <a:solidFill>
                  <a:schemeClr val="tx1"/>
                </a:solidFill>
              </a:rPr>
              <a:t>Cooperación </a:t>
            </a:r>
            <a:r>
              <a:rPr lang="es-ES" sz="2600" dirty="0">
                <a:solidFill>
                  <a:schemeClr val="tx1"/>
                </a:solidFill>
              </a:rPr>
              <a:t>de nueva generación, </a:t>
            </a:r>
            <a:r>
              <a:rPr lang="es-ES" sz="2600" dirty="0" smtClean="0">
                <a:solidFill>
                  <a:schemeClr val="tx1"/>
                </a:solidFill>
              </a:rPr>
              <a:t>horizontal, bien recibida en AL</a:t>
            </a:r>
          </a:p>
          <a:p>
            <a:pPr algn="just">
              <a:buFont typeface="Courier New" pitchFamily="49" charset="0"/>
              <a:buChar char="o"/>
            </a:pPr>
            <a:endParaRPr lang="es-ES" dirty="0" smtClean="0">
              <a:solidFill>
                <a:schemeClr val="tx1"/>
              </a:solidFill>
            </a:endParaRPr>
          </a:p>
          <a:p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80976" y="190183"/>
            <a:ext cx="8640960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/>
            <a:r>
              <a:rPr kumimoji="0" lang="es-ES" sz="43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l Sans MT" pitchFamily="34" charset="0"/>
                <a:ea typeface="Gill Sans MT" pitchFamily="34" charset="0"/>
                <a:cs typeface="Gill Sans MT" pitchFamily="34" charset="0"/>
                <a:sym typeface="Gill Sans MT" pitchFamily="34" charset="0"/>
              </a:rPr>
              <a:t> IV. Fortalezas y Desafíos</a:t>
            </a: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l Sans MT" pitchFamily="34" charset="0"/>
              <a:ea typeface="Gill Sans MT" pitchFamily="34" charset="0"/>
              <a:cs typeface="Gill Sans MT" pitchFamily="34" charset="0"/>
              <a:sym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9385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Portad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rtada">
      <a:majorFont>
        <a:latin typeface="Gill Sans MT"/>
        <a:ea typeface="小塚ゴシック Pr6N EL"/>
        <a:cs typeface="小塚ゴシック Pr6N EL"/>
      </a:majorFont>
      <a:minorFont>
        <a:latin typeface="Gill Sans"/>
        <a:ea typeface="小塚ゴシック Pr6N EL"/>
        <a:cs typeface="小塚ゴシック Pr6N E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小塚ゴシック Pr6N EL" charset="0"/>
            <a:cs typeface="小塚ゴシック Pr6N EL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小塚ゴシック Pr6N EL" charset="0"/>
            <a:cs typeface="小塚ゴシック Pr6N EL" charset="0"/>
            <a:sym typeface="Gill Sans" charset="0"/>
          </a:defRPr>
        </a:defPPr>
      </a:lstStyle>
    </a:lnDef>
  </a:objectDefaults>
  <a:extraClrSchemeLst>
    <a:extraClrScheme>
      <a:clrScheme name="Portad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apo contenido">
  <a:themeElements>
    <a:clrScheme name="Diapo conte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apo contenido">
      <a:majorFont>
        <a:latin typeface="Gill Sans"/>
        <a:ea typeface="小塚ゴシック Pr6N EL"/>
        <a:cs typeface="小塚ゴシック Pr6N EL"/>
      </a:majorFont>
      <a:minorFont>
        <a:latin typeface="Gill Sans MT"/>
        <a:ea typeface="小塚ゴシック Pr6N EL"/>
        <a:cs typeface="小塚ゴシック Pr6N E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小塚ゴシック Pr6N EL" charset="0"/>
            <a:cs typeface="小塚ゴシック Pr6N EL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小塚ゴシック Pr6N EL" charset="0"/>
            <a:cs typeface="小塚ゴシック Pr6N EL" charset="0"/>
            <a:sym typeface="Gill Sans" charset="0"/>
          </a:defRPr>
        </a:defPPr>
      </a:lstStyle>
    </a:lnDef>
  </a:objectDefaults>
  <a:extraClrSchemeLst>
    <a:extraClrScheme>
      <a:clrScheme name="Diapo conte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Pages>0</Pages>
  <Words>1272</Words>
  <Characters>0</Characters>
  <Application>Microsoft Office PowerPoint</Application>
  <PresentationFormat>Personalizado</PresentationFormat>
  <Lines>0</Lines>
  <Paragraphs>97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Portada</vt:lpstr>
      <vt:lpstr>Diapo contenido</vt:lpstr>
      <vt:lpstr>Presentación de PowerPoint</vt:lpstr>
      <vt:lpstr>FINANZAS PÚBLICAS</vt:lpstr>
      <vt:lpstr> Mejora de la vinculación plan-presupuesto y de la evaluación</vt:lpstr>
      <vt:lpstr>Promoción del cumplimiento voluntario de las obligaciones tributarias</vt:lpstr>
      <vt:lpstr>Apoyo a las reformas de los sistemas tributarios</vt:lpstr>
      <vt:lpstr>Fortalecimiento de los programas de educación fiscal</vt:lpstr>
      <vt:lpstr>FORTALEZAS DEL ÁREA FINANZAS PÚBLICAS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de la presentación -Subtítulo de la presentación-</dc:title>
  <dc:creator>Blanca Ortiz</dc:creator>
  <cp:lastModifiedBy>Carlos Botella</cp:lastModifiedBy>
  <cp:revision>132</cp:revision>
  <cp:lastPrinted>2013-11-11T17:19:42Z</cp:lastPrinted>
  <dcterms:modified xsi:type="dcterms:W3CDTF">2013-11-11T17:23:26Z</dcterms:modified>
</cp:coreProperties>
</file>